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56" r:id="rId3"/>
    <p:sldId id="393" r:id="rId4"/>
    <p:sldId id="385" r:id="rId5"/>
    <p:sldId id="386" r:id="rId6"/>
    <p:sldId id="387" r:id="rId7"/>
    <p:sldId id="388" r:id="rId8"/>
    <p:sldId id="390" r:id="rId9"/>
    <p:sldId id="391" r:id="rId10"/>
    <p:sldId id="394" r:id="rId11"/>
    <p:sldId id="401" r:id="rId12"/>
    <p:sldId id="403" r:id="rId13"/>
    <p:sldId id="405" r:id="rId14"/>
    <p:sldId id="404" r:id="rId15"/>
    <p:sldId id="402" r:id="rId16"/>
    <p:sldId id="397" r:id="rId17"/>
    <p:sldId id="398" r:id="rId18"/>
    <p:sldId id="399" r:id="rId19"/>
    <p:sldId id="395" r:id="rId20"/>
    <p:sldId id="400" r:id="rId21"/>
    <p:sldId id="392" r:id="rId22"/>
    <p:sldId id="368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1" autoAdjust="0"/>
  </p:normalViewPr>
  <p:slideViewPr>
    <p:cSldViewPr>
      <p:cViewPr>
        <p:scale>
          <a:sx n="94" d="100"/>
          <a:sy n="94" d="100"/>
        </p:scale>
        <p:origin x="-212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9/12/2014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84774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9/12/2014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393826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E116487-7ABF-456F-88B7-34CEF09E306D}" type="datetime1">
              <a:rPr lang="en-US" smtClean="0"/>
              <a:t>9/12/2014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33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5814889"/>
            <a:ext cx="928662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5272" y="6345714"/>
            <a:ext cx="28638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0"/>
            <a:ext cx="7772400" cy="68580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Secondary Heading Goes Here</a:t>
            </a:r>
            <a:endParaRPr lang="en-US" dirty="0"/>
          </a:p>
        </p:txBody>
      </p:sp>
      <p:pic>
        <p:nvPicPr>
          <p:cNvPr id="7" name="Picture 6" descr="SIAPS_Nam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33600" y="5876925"/>
            <a:ext cx="1886071" cy="697994"/>
          </a:xfrm>
          <a:prstGeom prst="rect">
            <a:avLst/>
          </a:prstGeom>
        </p:spPr>
      </p:pic>
      <p:pic>
        <p:nvPicPr>
          <p:cNvPr id="8" name="Picture 7" descr="Vertical_CMYK_6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5342570"/>
            <a:ext cx="1524000" cy="1224346"/>
          </a:xfrm>
          <a:prstGeom prst="rect">
            <a:avLst/>
          </a:prstGeom>
        </p:spPr>
      </p:pic>
      <p:pic>
        <p:nvPicPr>
          <p:cNvPr id="9" name="Picture 8" descr="SIAPS_PurpleDesign_watermar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94435" y="3200400"/>
            <a:ext cx="47672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8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8055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3D4DC-2536-4113-A94D-EFA9DA255C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5814889"/>
            <a:ext cx="928662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142984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Pharmacy Week 2014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800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September 2014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0"/>
            <a:ext cx="7315200" cy="8382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Essential Drugs Programme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3356992"/>
            <a:ext cx="551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Kamohelo</a:t>
            </a:r>
            <a:r>
              <a:rPr lang="en-ZA" sz="3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3200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Moleli</a:t>
            </a:r>
            <a:endParaRPr lang="en-ZA" sz="3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0"/>
            <a:ext cx="5328592" cy="1403648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Progress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316163"/>
            <a:ext cx="3865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316163"/>
            <a:ext cx="3865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b="1" dirty="0"/>
              <a:t>April 2014</a:t>
            </a:r>
            <a:r>
              <a:rPr lang="en-ZA" sz="2800" dirty="0"/>
              <a:t>: Stakeholder Consultative meeting for development of the National AMR Strategy Framework document 2014 – 2024</a:t>
            </a:r>
          </a:p>
          <a:p>
            <a:r>
              <a:rPr lang="en-ZA" sz="2800" b="1" dirty="0"/>
              <a:t>May 2014</a:t>
            </a:r>
            <a:r>
              <a:rPr lang="en-ZA" sz="2800" dirty="0"/>
              <a:t>: Presented at World Health Assembly (WHA) by Minister of Health (MOH)</a:t>
            </a:r>
          </a:p>
          <a:p>
            <a:r>
              <a:rPr lang="en-ZA" sz="2800" b="1" dirty="0"/>
              <a:t>June 2014</a:t>
            </a:r>
            <a:r>
              <a:rPr lang="en-ZA" sz="2800" dirty="0"/>
              <a:t>: Circulated for comment to attendees of the consultative meeting</a:t>
            </a:r>
          </a:p>
          <a:p>
            <a:r>
              <a:rPr lang="en-ZA" sz="2800" b="1" dirty="0"/>
              <a:t>16 October 2014</a:t>
            </a:r>
            <a:r>
              <a:rPr lang="en-ZA" sz="2800" dirty="0"/>
              <a:t>: AMR Summit in Gauteng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36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0688" y="-99392"/>
            <a:ext cx="8712968" cy="1470992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AMR Summit- 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The purpose of the Summit is to bring together all stakeholders involved in work related to infectious diseases to advise on the organisational implications of the </a:t>
            </a:r>
            <a:r>
              <a:rPr lang="en-ZA" sz="2800" b="1" dirty="0"/>
              <a:t>implementation</a:t>
            </a:r>
            <a:r>
              <a:rPr lang="en-ZA" sz="2800" dirty="0"/>
              <a:t> of the Antimicrobial Resistance National Strategy Framework for South Africa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8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8720" y="-99392"/>
            <a:ext cx="9937104" cy="1470992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AMR Summit-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en-ZA" sz="2800" b="1" dirty="0"/>
              <a:t>November 2014</a:t>
            </a:r>
            <a:r>
              <a:rPr lang="en-ZA" sz="2800" dirty="0"/>
              <a:t>: WHO will convene a meeting of Member States, MOHs and other senior officials and experts in the field of responsible use of antimicrobials in Norway</a:t>
            </a:r>
          </a:p>
          <a:p>
            <a:pPr lvl="1">
              <a:buFont typeface="Wingdings" pitchFamily="2" charset="2"/>
              <a:buChar char="Ø"/>
            </a:pPr>
            <a:r>
              <a:rPr lang="en-ZA" sz="2400" dirty="0"/>
              <a:t>To  agree and commit to national objectives, strategies and effective interventions/actions that will help tackle AMR in their respective countries</a:t>
            </a:r>
          </a:p>
          <a:p>
            <a:pPr lvl="1">
              <a:buFont typeface="Wingdings" pitchFamily="2" charset="2"/>
              <a:buChar char="Ø"/>
            </a:pPr>
            <a:r>
              <a:rPr lang="en-ZA" sz="2400" dirty="0"/>
              <a:t>To contribute to the international AMR agenda and inform the development of the AMR Global Action Plan</a:t>
            </a:r>
          </a:p>
          <a:p>
            <a:r>
              <a:rPr lang="en-ZA" sz="2800" dirty="0"/>
              <a:t>AMR Global Action Plan will be presented at  WHA in Geneva in January 2015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12776" y="0"/>
            <a:ext cx="10657184" cy="1403648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AMR Summit-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/>
              <a:t>Develop a comprehensive understanding of the Antimicrobial Resistance National Strategy Framework</a:t>
            </a:r>
          </a:p>
          <a:p>
            <a:pPr lvl="0">
              <a:buNone/>
            </a:pPr>
            <a:endParaRPr lang="en-GB" sz="2800" dirty="0"/>
          </a:p>
          <a:p>
            <a:r>
              <a:rPr lang="en-GB" sz="2800" dirty="0"/>
              <a:t>Identify and agree upon feasible objectives and strategies to achieve responsible use of antimicrobials and to monitor trends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2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56792" y="0"/>
            <a:ext cx="11089232" cy="980728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AMR Summit-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r>
              <a:rPr lang="en-GB" sz="2800" dirty="0"/>
              <a:t>Obtain </a:t>
            </a:r>
            <a:r>
              <a:rPr lang="en-GB" sz="2800" b="1" dirty="0"/>
              <a:t>high level commitment from key stakeholders </a:t>
            </a:r>
            <a:r>
              <a:rPr lang="en-GB" sz="2800" dirty="0"/>
              <a:t>for investing relevant resources and implementing sound strategies and interventions to manage antimicrobial resistance, to limit further increases in resistant microbial infections, and improve patient </a:t>
            </a:r>
            <a:r>
              <a:rPr lang="en-GB" sz="2800" dirty="0" smtClean="0"/>
              <a:t>outcomes</a:t>
            </a:r>
            <a:endParaRPr lang="en-ZA" sz="2800" dirty="0" smtClean="0"/>
          </a:p>
          <a:p>
            <a:endParaRPr lang="en-ZA" sz="2800" dirty="0"/>
          </a:p>
          <a:p>
            <a:pPr lvl="0"/>
            <a:r>
              <a:rPr lang="en-GB" sz="2800" dirty="0"/>
              <a:t>Agree on </a:t>
            </a:r>
            <a:r>
              <a:rPr lang="en-GB" sz="2800" dirty="0" err="1"/>
              <a:t>intersectoral</a:t>
            </a:r>
            <a:r>
              <a:rPr lang="en-GB" sz="2800" dirty="0"/>
              <a:t> collaboration activities</a:t>
            </a:r>
          </a:p>
          <a:p>
            <a:pPr lvl="1">
              <a:buFont typeface="Courier New" pitchFamily="49" charset="0"/>
              <a:buChar char="o"/>
            </a:pPr>
            <a:r>
              <a:rPr lang="en-GB" sz="2400" dirty="0"/>
              <a:t>    Public and private sector</a:t>
            </a:r>
          </a:p>
          <a:p>
            <a:pPr lvl="1">
              <a:buFont typeface="Courier New" pitchFamily="49" charset="0"/>
              <a:buChar char="o"/>
            </a:pPr>
            <a:r>
              <a:rPr lang="en-GB" sz="2400" dirty="0"/>
              <a:t>    Science &amp; Technology, Agriculture, Education </a:t>
            </a:r>
            <a:r>
              <a:rPr lang="en-GB" sz="2400" i="1" dirty="0"/>
              <a:t>etc</a:t>
            </a:r>
            <a:r>
              <a:rPr lang="en-GB" sz="2400" dirty="0"/>
              <a:t>.</a:t>
            </a:r>
            <a:endParaRPr lang="en-ZA" sz="2400" dirty="0"/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1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043608"/>
          </a:xfrm>
        </p:spPr>
        <p:txBody>
          <a:bodyPr/>
          <a:lstStyle/>
          <a:p>
            <a:pPr algn="l"/>
            <a:r>
              <a:rPr lang="en-ZA" dirty="0" smtClean="0">
                <a:solidFill>
                  <a:schemeClr val="bg1"/>
                </a:solidFill>
              </a:rPr>
              <a:t>South African AMR Strategy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3D4DC-2536-4113-A94D-EFA9DA255CB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745877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20272" y="4224992"/>
            <a:ext cx="2016224" cy="9144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Pharmacy Week</a:t>
            </a:r>
            <a:endParaRPr lang="en-Z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7020272" y="5139392"/>
            <a:ext cx="1008112" cy="138595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ZA" dirty="0">
                <a:solidFill>
                  <a:schemeClr val="bg1"/>
                </a:solidFill>
              </a:rPr>
              <a:t>A</a:t>
            </a:r>
            <a:r>
              <a:rPr lang="en-ZA" dirty="0" smtClean="0">
                <a:solidFill>
                  <a:schemeClr val="bg1"/>
                </a:solidFill>
              </a:rPr>
              <a:t>ntibiotic resistance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495800"/>
          </a:xfrm>
        </p:spPr>
        <p:txBody>
          <a:bodyPr/>
          <a:lstStyle/>
          <a:p>
            <a:r>
              <a:rPr lang="en-ZA" dirty="0" smtClean="0"/>
              <a:t>Drivers</a:t>
            </a:r>
          </a:p>
          <a:p>
            <a:pPr lvl="1">
              <a:buFont typeface="Courier New" pitchFamily="49" charset="0"/>
              <a:buChar char="o"/>
            </a:pPr>
            <a:r>
              <a:rPr lang="en-ZA" dirty="0" smtClean="0"/>
              <a:t>Overuse of antibiotics</a:t>
            </a:r>
          </a:p>
          <a:p>
            <a:pPr lvl="1">
              <a:buFont typeface="Courier New" pitchFamily="49" charset="0"/>
              <a:buChar char="o"/>
            </a:pPr>
            <a:r>
              <a:rPr lang="en-ZA" dirty="0" smtClean="0"/>
              <a:t>Reliance on broad spectrum antibiotics</a:t>
            </a:r>
          </a:p>
          <a:p>
            <a:pPr lvl="1">
              <a:buFont typeface="Courier New" pitchFamily="49" charset="0"/>
              <a:buChar char="o"/>
            </a:pPr>
            <a:r>
              <a:rPr lang="en-ZA" dirty="0" smtClean="0"/>
              <a:t>Acquisition of hospital-acquired infection</a:t>
            </a:r>
          </a:p>
          <a:p>
            <a:r>
              <a:rPr lang="en-ZA" dirty="0" smtClean="0"/>
              <a:t>Interventions</a:t>
            </a:r>
          </a:p>
          <a:p>
            <a:pPr lvl="1">
              <a:buFont typeface="Courier New" pitchFamily="49" charset="0"/>
              <a:buChar char="o"/>
            </a:pPr>
            <a:r>
              <a:rPr lang="en-ZA" dirty="0" smtClean="0"/>
              <a:t>AMR surveillance and reporting</a:t>
            </a:r>
          </a:p>
          <a:p>
            <a:pPr lvl="1">
              <a:buFont typeface="Courier New" pitchFamily="49" charset="0"/>
              <a:buChar char="o"/>
            </a:pPr>
            <a:r>
              <a:rPr lang="en-ZA" dirty="0" smtClean="0"/>
              <a:t>Infection prevention and control</a:t>
            </a:r>
          </a:p>
          <a:p>
            <a:pPr lvl="1">
              <a:buFont typeface="Courier New" pitchFamily="49" charset="0"/>
              <a:buChar char="o"/>
            </a:pPr>
            <a:r>
              <a:rPr lang="en-ZA" b="1" dirty="0"/>
              <a:t>Appropriate use of antibiotics</a:t>
            </a:r>
          </a:p>
          <a:p>
            <a:pPr marL="457200" lvl="1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4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68"/>
            <a:ext cx="8229600" cy="1143000"/>
          </a:xfrm>
        </p:spPr>
        <p:txBody>
          <a:bodyPr/>
          <a:lstStyle/>
          <a:p>
            <a:pPr algn="l"/>
            <a:r>
              <a:rPr lang="en-ZA" dirty="0" smtClean="0">
                <a:solidFill>
                  <a:schemeClr val="bg1"/>
                </a:solidFill>
              </a:rPr>
              <a:t>Appropriate use of antibiotics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Optimising the use of antibiotics that are required</a:t>
            </a:r>
          </a:p>
          <a:p>
            <a:r>
              <a:rPr lang="en-ZA" b="1" dirty="0"/>
              <a:t>Reducing prescription of unnecessary </a:t>
            </a:r>
            <a:r>
              <a:rPr lang="en-ZA" b="1" dirty="0" smtClean="0"/>
              <a:t>antibiotics</a:t>
            </a:r>
          </a:p>
          <a:p>
            <a:pPr lvl="1">
              <a:buFont typeface="Wingdings" pitchFamily="2" charset="2"/>
              <a:buChar char="Ø"/>
            </a:pPr>
            <a:r>
              <a:rPr lang="en-ZA" b="1" dirty="0" smtClean="0"/>
              <a:t>USE ANTIBIOTICS WISELY</a:t>
            </a:r>
            <a:endParaRPr lang="en-ZA" b="1" dirty="0"/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dirty="0" smtClean="0">
                <a:solidFill>
                  <a:schemeClr val="bg1"/>
                </a:solidFill>
              </a:rPr>
              <a:t>Pharmacy Week 2014 campaign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b="1" dirty="0" smtClean="0"/>
              <a:t>Theme</a:t>
            </a:r>
            <a:r>
              <a:rPr lang="en-ZA" dirty="0" smtClean="0"/>
              <a:t>: Use antibiotics wisely</a:t>
            </a:r>
          </a:p>
          <a:p>
            <a:r>
              <a:rPr lang="en-ZA" b="1" dirty="0" smtClean="0"/>
              <a:t>Communication support</a:t>
            </a:r>
            <a:r>
              <a:rPr lang="en-ZA" dirty="0" smtClean="0"/>
              <a:t>: Posters</a:t>
            </a:r>
            <a:r>
              <a:rPr lang="en-ZA" dirty="0"/>
              <a:t> </a:t>
            </a:r>
            <a:r>
              <a:rPr lang="en-ZA" dirty="0" smtClean="0"/>
              <a:t>and Flyers in </a:t>
            </a:r>
            <a:r>
              <a:rPr lang="en-ZA" dirty="0" smtClean="0">
                <a:solidFill>
                  <a:srgbClr val="FF0000"/>
                </a:solidFill>
              </a:rPr>
              <a:t>9 </a:t>
            </a:r>
            <a:r>
              <a:rPr lang="en-ZA" dirty="0" smtClean="0"/>
              <a:t>official South African languages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88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08"/>
            <a:ext cx="8229600" cy="819904"/>
          </a:xfrm>
        </p:spPr>
        <p:txBody>
          <a:bodyPr/>
          <a:lstStyle/>
          <a:p>
            <a:pPr algn="l"/>
            <a:r>
              <a:rPr lang="en-ZA" dirty="0" smtClean="0">
                <a:solidFill>
                  <a:schemeClr val="bg1"/>
                </a:solidFill>
              </a:rPr>
              <a:t>Pharmacy Week 2014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3D4DC-2536-4113-A94D-EFA9DA255CB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8324"/>
            <a:ext cx="4644008" cy="585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192"/>
            <a:ext cx="3747264" cy="672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2895600"/>
            <a:ext cx="5565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1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ZA" sz="3100" dirty="0" smtClean="0">
                <a:solidFill>
                  <a:schemeClr val="bg1"/>
                </a:solidFill>
              </a:rPr>
              <a:t> the pharmacist and his/her patient work together, they can achieve the optimum pharmaceutical care results!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5994400" cy="4495800"/>
          </a:xfrm>
        </p:spPr>
      </p:pic>
      <p:sp>
        <p:nvSpPr>
          <p:cNvPr id="2" name="Oval 1"/>
          <p:cNvSpPr/>
          <p:nvPr/>
        </p:nvSpPr>
        <p:spPr>
          <a:xfrm>
            <a:off x="4882624" y="2276872"/>
            <a:ext cx="625480" cy="2127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3491880" y="2489638"/>
            <a:ext cx="625480" cy="3303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3552592" y="3356992"/>
            <a:ext cx="504056" cy="2160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93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3645024"/>
            <a:ext cx="7772400" cy="2123951"/>
          </a:xfrm>
        </p:spPr>
        <p:txBody>
          <a:bodyPr/>
          <a:lstStyle/>
          <a:p>
            <a:r>
              <a:rPr lang="en-ZA" sz="4800" i="1" dirty="0" smtClean="0"/>
              <a:t>              </a:t>
            </a:r>
            <a:endParaRPr lang="en-ZA" sz="48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132857"/>
            <a:ext cx="7772400" cy="1512167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789238"/>
            <a:ext cx="37607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ZA" sz="3600" dirty="0" smtClean="0">
                <a:solidFill>
                  <a:schemeClr val="bg1"/>
                </a:solidFill>
              </a:rPr>
              <a:t>Various objectives toward same goal</a:t>
            </a:r>
            <a:endParaRPr lang="en-Z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95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ZA" dirty="0" smtClean="0"/>
              <a:t>To raise awareness on the profession</a:t>
            </a:r>
          </a:p>
          <a:p>
            <a:pPr>
              <a:buFont typeface="Wingdings" pitchFamily="2" charset="2"/>
              <a:buChar char="Ø"/>
            </a:pPr>
            <a:r>
              <a:rPr lang="en-ZA" dirty="0" smtClean="0"/>
              <a:t>To create interest in the profession among the youth</a:t>
            </a:r>
          </a:p>
          <a:p>
            <a:pPr>
              <a:buFont typeface="Wingdings" pitchFamily="2" charset="2"/>
              <a:buChar char="Ø"/>
            </a:pPr>
            <a:r>
              <a:rPr lang="en-ZA" dirty="0" smtClean="0"/>
              <a:t>To strengthen the relationship patient-pharmacist</a:t>
            </a:r>
          </a:p>
          <a:p>
            <a:pPr>
              <a:buFont typeface="Wingdings" pitchFamily="2" charset="2"/>
              <a:buChar char="Ø"/>
            </a:pPr>
            <a:r>
              <a:rPr lang="en-ZA" dirty="0" smtClean="0"/>
              <a:t>To highlight the wide range of responsibilities within the profession</a:t>
            </a:r>
          </a:p>
          <a:p>
            <a:pPr>
              <a:buFont typeface="Wingdings" pitchFamily="2" charset="2"/>
              <a:buChar char="Ø"/>
            </a:pPr>
            <a:r>
              <a:rPr lang="en-ZA" dirty="0" smtClean="0"/>
              <a:t>To reinforce the best practices from patients as well as service providers</a:t>
            </a:r>
          </a:p>
          <a:p>
            <a:pPr>
              <a:buFont typeface="Wingdings" pitchFamily="2" charset="2"/>
              <a:buChar char="Ø"/>
            </a:pPr>
            <a:r>
              <a:rPr lang="en-ZA" dirty="0" smtClean="0"/>
              <a:t>For all to remember that pharmacists are not only dispensing medicines, they are providing a service</a:t>
            </a:r>
          </a:p>
          <a:p>
            <a:pPr>
              <a:buFont typeface="Wingdings" pitchFamily="2" charset="2"/>
              <a:buChar char="Ø"/>
            </a:pPr>
            <a:r>
              <a:rPr lang="en-ZA" b="1" dirty="0" smtClean="0"/>
              <a:t>To promote Quality Pharmaceutical Service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8901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3600" dirty="0" smtClean="0">
                <a:solidFill>
                  <a:schemeClr val="bg1"/>
                </a:solidFill>
              </a:rPr>
              <a:t>Quality Pharmaceutical Service in essence means that:</a:t>
            </a:r>
            <a:r>
              <a:rPr lang="en-ZA" dirty="0" smtClean="0">
                <a:solidFill>
                  <a:schemeClr val="bg1"/>
                </a:solidFill>
              </a:rPr>
              <a:t/>
            </a:r>
            <a:br>
              <a:rPr lang="en-ZA" dirty="0" smtClean="0">
                <a:solidFill>
                  <a:schemeClr val="bg1"/>
                </a:solidFill>
              </a:rPr>
            </a:b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n-ZA" dirty="0" smtClean="0"/>
              <a:t>The medicine the patient needs is available at all times</a:t>
            </a:r>
          </a:p>
          <a:p>
            <a:pPr lvl="0">
              <a:buFont typeface="Wingdings" pitchFamily="2" charset="2"/>
              <a:buChar char="Ø"/>
            </a:pPr>
            <a:r>
              <a:rPr lang="en-ZA" dirty="0" smtClean="0"/>
              <a:t>That the patient receives the best choice of medicine for his/her condition</a:t>
            </a:r>
          </a:p>
          <a:p>
            <a:pPr lvl="0">
              <a:buFont typeface="Wingdings" pitchFamily="2" charset="2"/>
              <a:buChar char="Ø"/>
            </a:pPr>
            <a:r>
              <a:rPr lang="en-ZA" dirty="0" smtClean="0"/>
              <a:t>Care is taken that the medicine does not harm the patient</a:t>
            </a:r>
          </a:p>
          <a:p>
            <a:pPr lvl="0">
              <a:buFont typeface="Wingdings" pitchFamily="2" charset="2"/>
              <a:buChar char="Ø"/>
            </a:pPr>
            <a:r>
              <a:rPr lang="en-ZA" dirty="0" smtClean="0"/>
              <a:t>Information about the medicine is readily available to the patient</a:t>
            </a:r>
          </a:p>
          <a:p>
            <a:pPr lvl="0">
              <a:buFont typeface="Wingdings" pitchFamily="2" charset="2"/>
              <a:buChar char="Ø"/>
            </a:pPr>
            <a:r>
              <a:rPr lang="en-ZA" dirty="0" smtClean="0"/>
              <a:t>The patient has the opportunity to talk about his/her medicine, ask the relevant questions, and is assured that his/her privacy is protected</a:t>
            </a:r>
          </a:p>
          <a:p>
            <a:pPr lvl="0">
              <a:buFont typeface="Wingdings" pitchFamily="2" charset="2"/>
              <a:buChar char="Ø"/>
            </a:pPr>
            <a:r>
              <a:rPr lang="en-ZA" dirty="0" smtClean="0"/>
              <a:t>Patients can give feedback about their experience in the pharmacy </a:t>
            </a:r>
          </a:p>
          <a:p>
            <a:pPr>
              <a:buFont typeface="Wingdings" pitchFamily="2" charset="2"/>
              <a:buChar char="Ø"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415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895600"/>
            <a:ext cx="861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ZA" dirty="0" smtClean="0">
                <a:solidFill>
                  <a:schemeClr val="bg1"/>
                </a:solidFill>
              </a:rPr>
              <a:t>A team work, at national level</a:t>
            </a:r>
            <a:r>
              <a:rPr lang="en-ZA" dirty="0" smtClean="0"/>
              <a:t>...</a:t>
            </a:r>
            <a:endParaRPr lang="en-ZA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523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b="1" dirty="0" smtClean="0"/>
              <a:t>A theme for the year:</a:t>
            </a:r>
          </a:p>
          <a:p>
            <a:pPr>
              <a:buNone/>
            </a:pPr>
            <a:r>
              <a:rPr lang="en-ZA" dirty="0" smtClean="0"/>
              <a:t>    The theme “Towards Quality Care Together” is reinforced in 2014 Pharmacy Week with a concerted sub-theme focus that </a:t>
            </a:r>
            <a:r>
              <a:rPr lang="en-ZA" b="1" dirty="0" smtClean="0">
                <a:solidFill>
                  <a:srgbClr val="C00000"/>
                </a:solidFill>
              </a:rPr>
              <a:t>Antibiotics should be used wisely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ZA" b="1" dirty="0" smtClean="0"/>
              <a:t>Campaign aids </a:t>
            </a:r>
          </a:p>
          <a:p>
            <a:pPr marL="514350" indent="-514350"/>
            <a:r>
              <a:rPr lang="en-ZA" dirty="0" smtClean="0"/>
              <a:t>designed,</a:t>
            </a:r>
          </a:p>
          <a:p>
            <a:pPr marL="514350" indent="-514350"/>
            <a:r>
              <a:rPr lang="en-ZA" dirty="0" smtClean="0"/>
              <a:t>developed, </a:t>
            </a:r>
          </a:p>
          <a:p>
            <a:pPr marL="514350" indent="-514350"/>
            <a:r>
              <a:rPr lang="en-ZA" dirty="0" smtClean="0"/>
              <a:t>distributed to private and public pharmacies across the country,</a:t>
            </a:r>
          </a:p>
          <a:p>
            <a:r>
              <a:rPr lang="en-ZA" dirty="0" smtClean="0"/>
              <a:t>  and used by pharmacy personnel during Pharmacy week during their daily interactions with patients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41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ZA" dirty="0" smtClean="0">
                <a:solidFill>
                  <a:schemeClr val="bg1"/>
                </a:solidFill>
              </a:rPr>
              <a:t>A team work, at facility level...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C:\Users\tmkandawire\AppData\Local\Microsoft\Windows\Temporary Internet Files\Content.Word\Members of the public asking their questions.jpg"/>
          <p:cNvPicPr/>
          <p:nvPr/>
        </p:nvPicPr>
        <p:blipFill>
          <a:blip r:embed="rId2" cstate="print">
            <a:lum bright="10000" contrast="10000"/>
          </a:blip>
          <a:srcRect t="18675" r="8384" b="8638"/>
          <a:stretch>
            <a:fillRect/>
          </a:stretch>
        </p:blipFill>
        <p:spPr bwMode="auto">
          <a:xfrm>
            <a:off x="685800" y="1219200"/>
            <a:ext cx="3352800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C:\Users\tmkandawire\AppData\Local\Microsoft\Windows\Temporary Internet Files\Content.Word\IMG_0376.jpg"/>
          <p:cNvPicPr/>
          <p:nvPr/>
        </p:nvPicPr>
        <p:blipFill>
          <a:blip r:embed="rId3" cstate="print">
            <a:lum bright="10000" contrast="10000"/>
          </a:blip>
          <a:srcRect l="6061" r="12142" b="18957"/>
          <a:stretch>
            <a:fillRect/>
          </a:stretch>
        </p:blipFill>
        <p:spPr bwMode="auto">
          <a:xfrm>
            <a:off x="5029200" y="3581400"/>
            <a:ext cx="3657600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114800" y="1219200"/>
            <a:ext cx="4724400" cy="220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Community members in Mabopane, Gauteng were able to ask questions and gain more information on their health concerns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9600" y="3581400"/>
            <a:ext cx="4191000" cy="266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Patients presenting at the Kimberly Hospital Complex in the Northern Cape received health checks such as blood pressure, cholesterol and glucose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895600"/>
            <a:ext cx="7694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448" y="0"/>
            <a:ext cx="8229600" cy="1143000"/>
          </a:xfrm>
        </p:spPr>
        <p:txBody>
          <a:bodyPr/>
          <a:lstStyle/>
          <a:p>
            <a:pPr algn="l"/>
            <a:r>
              <a:rPr lang="en-ZA" dirty="0" smtClean="0">
                <a:solidFill>
                  <a:schemeClr val="bg1"/>
                </a:solidFill>
              </a:rPr>
              <a:t>Antimicrobial resistance (AMR)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495800"/>
          </a:xfrm>
        </p:spPr>
        <p:txBody>
          <a:bodyPr/>
          <a:lstStyle/>
          <a:p>
            <a:r>
              <a:rPr lang="en-US" sz="2800" dirty="0"/>
              <a:t>M</a:t>
            </a:r>
            <a:r>
              <a:rPr lang="en-US" sz="2800" dirty="0" smtClean="0"/>
              <a:t>ajor </a:t>
            </a:r>
            <a:r>
              <a:rPr lang="en-US" sz="2800" dirty="0"/>
              <a:t>threat to the public </a:t>
            </a:r>
            <a:r>
              <a:rPr lang="en-US" sz="2800" dirty="0" smtClean="0"/>
              <a:t>health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erious </a:t>
            </a:r>
            <a:r>
              <a:rPr lang="en-US" sz="2800" dirty="0"/>
              <a:t>and growing global health </a:t>
            </a:r>
            <a:r>
              <a:rPr lang="en-US" sz="2800" dirty="0" smtClean="0"/>
              <a:t>risk</a:t>
            </a:r>
            <a:endParaRPr lang="en-ZA" sz="2800" dirty="0" smtClean="0"/>
          </a:p>
          <a:p>
            <a:r>
              <a:rPr lang="en-ZA" sz="2800" dirty="0" smtClean="0"/>
              <a:t>Direct threat to patient safety</a:t>
            </a:r>
          </a:p>
          <a:p>
            <a:r>
              <a:rPr lang="en-ZA" sz="2800" dirty="0" smtClean="0"/>
              <a:t>Need to preserve antibiotics for future generation</a:t>
            </a:r>
          </a:p>
          <a:p>
            <a:endParaRPr lang="en-ZA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The development and implementation of a national AMR strategy that complements international efforts is a major step towards containment of this growing threat. </a:t>
            </a:r>
            <a:endParaRPr lang="en-ZA" sz="2800" dirty="0" smtClean="0"/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711</Words>
  <Application>Microsoft Office PowerPoint</Application>
  <PresentationFormat>On-screen Show (4:3)</PresentationFormat>
  <Paragraphs>85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PowerPoint Presentation</vt:lpstr>
      <vt:lpstr>PowerPoint Presentation</vt:lpstr>
      <vt:lpstr>Various objectives toward same goal</vt:lpstr>
      <vt:lpstr>Quality Pharmaceutical Service in essence means that: </vt:lpstr>
      <vt:lpstr>PowerPoint Presentation</vt:lpstr>
      <vt:lpstr>A team work, at national level...</vt:lpstr>
      <vt:lpstr>A team work, at facility level...</vt:lpstr>
      <vt:lpstr>PowerPoint Presentation</vt:lpstr>
      <vt:lpstr>Antimicrobial resistance (AMR)</vt:lpstr>
      <vt:lpstr>Progress report</vt:lpstr>
      <vt:lpstr>AMR Summit-  Purpose</vt:lpstr>
      <vt:lpstr>AMR Summit- Background</vt:lpstr>
      <vt:lpstr>AMR Summit- Objectives</vt:lpstr>
      <vt:lpstr>AMR Summit- Objectives</vt:lpstr>
      <vt:lpstr>South African AMR Strategy</vt:lpstr>
      <vt:lpstr>Antibiotic resistance</vt:lpstr>
      <vt:lpstr>Appropriate use of antibiotics</vt:lpstr>
      <vt:lpstr>Pharmacy Week 2014 campaign</vt:lpstr>
      <vt:lpstr>Pharmacy Week 2014</vt:lpstr>
      <vt:lpstr>If the pharmacist and his/her patient work together, they can achieve the optimum pharmaceutical care results! </vt:lpstr>
      <vt:lpstr>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user</cp:lastModifiedBy>
  <cp:revision>123</cp:revision>
  <dcterms:created xsi:type="dcterms:W3CDTF">2013-10-17T06:13:57Z</dcterms:created>
  <dcterms:modified xsi:type="dcterms:W3CDTF">2014-09-12T07:25:06Z</dcterms:modified>
</cp:coreProperties>
</file>